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f60cd8d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f60cd8d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60cd8d7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60cd8d7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60cd8d7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60cd8d7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60cd8d7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60cd8d7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f60cd8d7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f60cd8d7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60cd8d7f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60cd8d7f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f60cd8d7f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f60cd8d7f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f60cd8d7f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f60cd8d7f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f7afe9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f7afe9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f7afe9c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f7afe9c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f60cd8d7f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f60cd8d7f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f60cd8d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f60cd8d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60cd8d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60cd8d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60cd8d7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60cd8d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60cd8d7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60cd8d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60cd8d7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60cd8d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f732fd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f732fd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60cd8d7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60cd8d7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f732fd65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f732fd6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59.13.125.147:29188/" TargetMode="External"/><Relationship Id="rId4" Type="http://schemas.openxmlformats.org/officeDocument/2006/relationships/hyperlink" Target="mailto:as@as.com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462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/>
              <a:t>Web-based</a:t>
            </a:r>
            <a:r>
              <a:rPr b="1" lang="ko" sz="3000"/>
              <a:t> Image Annotator (WIA)</a:t>
            </a:r>
            <a:endParaRPr b="1" sz="3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ko" sz="3000"/>
              <a:t>사용방법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-KL Grade-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" y="690250"/>
            <a:ext cx="5009501" cy="417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1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3-4.프로젝트 저장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867500" y="2393350"/>
            <a:ext cx="4185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5064575" y="1354059"/>
            <a:ext cx="42855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1) 작업 종료 후 프로젝트 이름 지정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(프로젝트 이름 지정 시 </a:t>
            </a:r>
            <a:r>
              <a:rPr lang="ko" sz="1200" u="sng">
                <a:solidFill>
                  <a:srgbClr val="FF0000"/>
                </a:solidFill>
              </a:rPr>
              <a:t>다른 프로젝트명과 중복되지 않을 것</a:t>
            </a:r>
            <a:r>
              <a:rPr lang="ko" sz="1200"/>
              <a:t>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1200">
                <a:solidFill>
                  <a:schemeClr val="dk1"/>
                </a:solidFill>
              </a:rPr>
              <a:t>(*지정 안할 시: project_현재날짜시간으로 자동 지정)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</a:t>
            </a:r>
            <a:r>
              <a:rPr b="1" lang="ko" sz="1200"/>
              <a:t>↓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2) SAVE Project 버튼 클릭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↓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3) 저장 성공시 다음과 같은 팝업창 생성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*기존 프로젝트에 이어서 작업하는 경우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FF0000"/>
                </a:solidFill>
              </a:rPr>
              <a:t>프로젝트명 변경이 불가합니다.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224900" y="1286875"/>
            <a:ext cx="11643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3208800" y="690250"/>
            <a:ext cx="1959000" cy="63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659950" y="211795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114917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117800" y="42037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412" y="801975"/>
            <a:ext cx="4127131" cy="34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50" y="801975"/>
            <a:ext cx="4168151" cy="346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64550" y="322250"/>
            <a:ext cx="8715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* </a:t>
            </a:r>
            <a:r>
              <a:rPr b="1" lang="ko" sz="2000"/>
              <a:t>New Project</a:t>
            </a:r>
            <a:r>
              <a:rPr lang="ko" sz="2000"/>
              <a:t>에서 </a:t>
            </a:r>
            <a:r>
              <a:rPr b="1" lang="ko" sz="2000"/>
              <a:t>기존</a:t>
            </a:r>
            <a:r>
              <a:rPr lang="ko" sz="2000"/>
              <a:t>에 있던 </a:t>
            </a:r>
            <a:r>
              <a:rPr b="1" lang="ko" sz="2000"/>
              <a:t>프로젝트 이름</a:t>
            </a:r>
            <a:r>
              <a:rPr lang="ko" sz="2000"/>
              <a:t>과 </a:t>
            </a:r>
            <a:r>
              <a:rPr b="1" lang="ko" sz="2000"/>
              <a:t>중복되어 저장</a:t>
            </a:r>
            <a:r>
              <a:rPr lang="ko" sz="2000"/>
              <a:t>할시</a:t>
            </a:r>
            <a:endParaRPr sz="2000"/>
          </a:p>
        </p:txBody>
      </p:sp>
      <p:sp>
        <p:nvSpPr>
          <p:cNvPr id="169" name="Google Shape;169;p23"/>
          <p:cNvSpPr/>
          <p:nvPr/>
        </p:nvSpPr>
        <p:spPr>
          <a:xfrm>
            <a:off x="164550" y="1275600"/>
            <a:ext cx="9516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2640725" y="747900"/>
            <a:ext cx="1662000" cy="65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7236225" y="801975"/>
            <a:ext cx="1614300" cy="5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4789425" y="1275600"/>
            <a:ext cx="10152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4421563" y="2445125"/>
            <a:ext cx="279000" cy="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3"/>
          <p:cNvSpPr txBox="1"/>
          <p:nvPr/>
        </p:nvSpPr>
        <p:spPr>
          <a:xfrm>
            <a:off x="483338" y="43011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이름 변경하라는 팝업창 표시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5026126" y="4301125"/>
            <a:ext cx="3653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중복되지 않는 프로젝트명으로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변경하여 저장하면 저장 성공 팝업창 표시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9958"/>
          <a:stretch/>
        </p:blipFill>
        <p:spPr>
          <a:xfrm>
            <a:off x="1203463" y="750625"/>
            <a:ext cx="6737081" cy="34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17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3-4.프로젝트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584750" y="1917400"/>
            <a:ext cx="5974500" cy="1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1584750" y="4283700"/>
            <a:ext cx="5974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저장 후 본 화면에서 새로고침시 다음과 같이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 만든 프로젝트가 리스트에 추가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(선택한 작업에 따라 Project Type 자동 입력)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1678800" y="1320225"/>
            <a:ext cx="5786400" cy="2957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type="title"/>
          </p:nvPr>
        </p:nvSpPr>
        <p:spPr>
          <a:xfrm>
            <a:off x="302475" y="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3-4.프로젝트 저장 - Knee OA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2012700" y="2302500"/>
            <a:ext cx="5118600" cy="66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5"/>
          <p:cNvCxnSpPr>
            <a:stCxn id="190" idx="1"/>
          </p:cNvCxnSpPr>
          <p:nvPr/>
        </p:nvCxnSpPr>
        <p:spPr>
          <a:xfrm flipH="1">
            <a:off x="960300" y="2634600"/>
            <a:ext cx="1052400" cy="183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5"/>
          <p:cNvSpPr txBox="1"/>
          <p:nvPr/>
        </p:nvSpPr>
        <p:spPr>
          <a:xfrm>
            <a:off x="203075" y="4479800"/>
            <a:ext cx="349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/>
              <a:t>새로 추가한 Knee OA project</a:t>
            </a:r>
            <a:endParaRPr i="1" sz="1100"/>
          </a:p>
        </p:txBody>
      </p:sp>
      <p:sp>
        <p:nvSpPr>
          <p:cNvPr id="193" name="Google Shape;193;p25"/>
          <p:cNvSpPr txBox="1"/>
          <p:nvPr/>
        </p:nvSpPr>
        <p:spPr>
          <a:xfrm>
            <a:off x="1678788" y="4425375"/>
            <a:ext cx="57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저장된 </a:t>
            </a:r>
            <a:r>
              <a:rPr b="1" lang="ko"/>
              <a:t>Knee OA</a:t>
            </a:r>
            <a:r>
              <a:rPr b="1" lang="ko"/>
              <a:t> 프로젝트</a:t>
            </a:r>
            <a:r>
              <a:rPr lang="ko"/>
              <a:t>의 각 이미지별로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KL Grade</a:t>
            </a:r>
            <a:r>
              <a:rPr b="1" lang="ko"/>
              <a:t>, Sclerosis, JSW, age, gender </a:t>
            </a:r>
            <a:r>
              <a:rPr lang="ko"/>
              <a:t>확인 가능 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80144" l="74403" r="2440" t="11326"/>
          <a:stretch/>
        </p:blipFill>
        <p:spPr>
          <a:xfrm>
            <a:off x="3773399" y="797025"/>
            <a:ext cx="1578776" cy="3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3773400" y="813975"/>
            <a:ext cx="538800" cy="2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5"/>
          <p:cNvCxnSpPr>
            <a:stCxn id="195" idx="2"/>
          </p:cNvCxnSpPr>
          <p:nvPr/>
        </p:nvCxnSpPr>
        <p:spPr>
          <a:xfrm flipH="1">
            <a:off x="4039800" y="1110375"/>
            <a:ext cx="3000" cy="29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5"/>
          <p:cNvSpPr txBox="1"/>
          <p:nvPr/>
        </p:nvSpPr>
        <p:spPr>
          <a:xfrm>
            <a:off x="5469450" y="751725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project 화면 우측 상단에서 </a:t>
            </a:r>
            <a:r>
              <a:rPr b="1" lang="ko" sz="1200"/>
              <a:t>Knee OA</a:t>
            </a:r>
            <a:r>
              <a:rPr lang="ko" sz="1200"/>
              <a:t> 클릭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844025" y="2210263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프로젝트</a:t>
            </a:r>
            <a:r>
              <a:rPr i="1" lang="ko" sz="1200"/>
              <a:t> 이름</a:t>
            </a:r>
            <a:r>
              <a:rPr lang="ko" sz="1200"/>
              <a:t> 오름차순/내림차순 정렬 보기</a:t>
            </a:r>
            <a:endParaRPr sz="1200"/>
          </a:p>
        </p:txBody>
      </p:sp>
      <p:sp>
        <p:nvSpPr>
          <p:cNvPr id="203" name="Google Shape;203;p26"/>
          <p:cNvSpPr txBox="1"/>
          <p:nvPr/>
        </p:nvSpPr>
        <p:spPr>
          <a:xfrm>
            <a:off x="5008863" y="2233025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KL 등급별</a:t>
            </a:r>
            <a:r>
              <a:rPr lang="ko" sz="1200"/>
              <a:t> 프로젝트 최신순 정렬 보기</a:t>
            </a:r>
            <a:endParaRPr sz="1200"/>
          </a:p>
        </p:txBody>
      </p:sp>
      <p:sp>
        <p:nvSpPr>
          <p:cNvPr id="204" name="Google Shape;204;p26"/>
          <p:cNvSpPr txBox="1"/>
          <p:nvPr/>
        </p:nvSpPr>
        <p:spPr>
          <a:xfrm>
            <a:off x="844025" y="4323675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나이</a:t>
            </a:r>
            <a:r>
              <a:rPr lang="ko" sz="1200"/>
              <a:t> 오름차순/내림차순 정렬 보기</a:t>
            </a:r>
            <a:endParaRPr sz="1200"/>
          </a:p>
        </p:txBody>
      </p:sp>
      <p:sp>
        <p:nvSpPr>
          <p:cNvPr id="205" name="Google Shape;205;p26"/>
          <p:cNvSpPr txBox="1"/>
          <p:nvPr/>
        </p:nvSpPr>
        <p:spPr>
          <a:xfrm>
            <a:off x="5118263" y="4323675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성별</a:t>
            </a:r>
            <a:r>
              <a:rPr lang="ko" sz="1200"/>
              <a:t> 프로젝트 최신순 정렬 보기</a:t>
            </a:r>
            <a:endParaRPr sz="1200"/>
          </a:p>
        </p:txBody>
      </p:sp>
      <p:sp>
        <p:nvSpPr>
          <p:cNvPr id="206" name="Google Shape;206;p26"/>
          <p:cNvSpPr txBox="1"/>
          <p:nvPr/>
        </p:nvSpPr>
        <p:spPr>
          <a:xfrm>
            <a:off x="564225" y="2312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Knee OA list 옵션별 정렬</a:t>
            </a:r>
            <a:endParaRPr b="1" sz="1800"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66969" l="6900" r="62254" t="16873"/>
          <a:stretch/>
        </p:blipFill>
        <p:spPr>
          <a:xfrm>
            <a:off x="562888" y="837775"/>
            <a:ext cx="3983477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58113" l="7027" r="62457" t="16825"/>
          <a:stretch/>
        </p:blipFill>
        <p:spPr>
          <a:xfrm>
            <a:off x="5204301" y="837775"/>
            <a:ext cx="2821954" cy="130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5">
            <a:alphaModFix/>
          </a:blip>
          <a:srcRect b="64689" l="6890" r="62264" t="16978"/>
          <a:stretch/>
        </p:blipFill>
        <p:spPr>
          <a:xfrm>
            <a:off x="564228" y="2877975"/>
            <a:ext cx="3900149" cy="13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6">
            <a:alphaModFix/>
          </a:blip>
          <a:srcRect b="62511" l="6882" r="62339" t="16638"/>
          <a:stretch/>
        </p:blipFill>
        <p:spPr>
          <a:xfrm>
            <a:off x="5204300" y="2878038"/>
            <a:ext cx="3421200" cy="130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0" t="9958"/>
          <a:stretch/>
        </p:blipFill>
        <p:spPr>
          <a:xfrm>
            <a:off x="168146" y="964300"/>
            <a:ext cx="4623578" cy="23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기존 프로젝트 관리 - Project</a:t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430800" y="1789200"/>
            <a:ext cx="4112100" cy="13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7"/>
          <p:cNvCxnSpPr>
            <a:stCxn id="217" idx="3"/>
          </p:cNvCxnSpPr>
          <p:nvPr/>
        </p:nvCxnSpPr>
        <p:spPr>
          <a:xfrm flipH="1" rot="10800000">
            <a:off x="4542900" y="1559400"/>
            <a:ext cx="534000" cy="29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7"/>
          <p:cNvSpPr txBox="1"/>
          <p:nvPr/>
        </p:nvSpPr>
        <p:spPr>
          <a:xfrm>
            <a:off x="270325" y="3398775"/>
            <a:ext cx="4342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기존 프로젝트 클릭시 이전 작업 상태 저장된 상태로 불러옴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이미지 파일 추가/삭제, file annotation 수정 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수정 작업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</a:t>
            </a:r>
            <a:r>
              <a:rPr lang="ko" sz="1100">
                <a:solidFill>
                  <a:srgbClr val="FF0000"/>
                </a:solidFill>
              </a:rPr>
              <a:t>프로젝트명 수정 불가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SAVE 클릭시 변경된 사항 자동 저장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300" y="933400"/>
            <a:ext cx="3853500" cy="39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358000" y="1165924"/>
            <a:ext cx="4735601" cy="24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539" y="857913"/>
            <a:ext cx="3359825" cy="369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629550" y="2378400"/>
            <a:ext cx="4192500" cy="14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8"/>
          <p:cNvCxnSpPr>
            <a:stCxn id="227" idx="3"/>
          </p:cNvCxnSpPr>
          <p:nvPr/>
        </p:nvCxnSpPr>
        <p:spPr>
          <a:xfrm flipH="1" rot="10800000">
            <a:off x="4822050" y="1468500"/>
            <a:ext cx="564300" cy="98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8"/>
          <p:cNvSpPr txBox="1"/>
          <p:nvPr/>
        </p:nvSpPr>
        <p:spPr>
          <a:xfrm>
            <a:off x="549863" y="364705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Knee OA list 화면에서 </a:t>
            </a:r>
            <a:r>
              <a:rPr b="1" lang="ko"/>
              <a:t>Image</a:t>
            </a:r>
            <a:r>
              <a:rPr lang="ko"/>
              <a:t> 클릭시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해당하는 이미지와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상태, 속성 등 </a:t>
            </a:r>
            <a:r>
              <a:rPr b="1" lang="ko">
                <a:solidFill>
                  <a:srgbClr val="FF0000"/>
                </a:solidFill>
              </a:rPr>
              <a:t>확인만 가능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</a:t>
            </a:r>
            <a:r>
              <a:rPr lang="ko">
                <a:solidFill>
                  <a:srgbClr val="FF0000"/>
                </a:solidFill>
              </a:rPr>
              <a:t>KL-grade, </a:t>
            </a:r>
            <a:r>
              <a:rPr lang="ko">
                <a:solidFill>
                  <a:srgbClr val="FF0000"/>
                </a:solidFill>
              </a:rPr>
              <a:t>gender, age 등 </a:t>
            </a:r>
            <a:r>
              <a:rPr b="1" lang="ko">
                <a:solidFill>
                  <a:srgbClr val="FF0000"/>
                </a:solidFill>
              </a:rPr>
              <a:t>수정 불가능</a:t>
            </a:r>
            <a:r>
              <a:rPr lang="ko">
                <a:solidFill>
                  <a:srgbClr val="FF0000"/>
                </a:solidFill>
              </a:rPr>
              <a:t>,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/>
              <a:t>수정은 </a:t>
            </a:r>
            <a:r>
              <a:rPr b="1" i="1" lang="ko"/>
              <a:t>Project</a:t>
            </a:r>
            <a:r>
              <a:rPr i="1" lang="ko"/>
              <a:t> 내에서만 가능</a:t>
            </a:r>
            <a:r>
              <a:rPr lang="ko"/>
              <a:t>) </a:t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5356550" y="2302950"/>
            <a:ext cx="751500" cy="2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5032000" y="455527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Zoom In, Zoom Out 버튼으로 이미지 확대/축소</a:t>
            </a:r>
            <a:endParaRPr sz="1200"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기존 프로젝트 관리 - Knee OA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9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프로젝트 내 이미지 삭제 시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17413"/>
            <a:ext cx="4711676" cy="365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596750" y="2088375"/>
            <a:ext cx="276900" cy="13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3223850" y="2949775"/>
            <a:ext cx="233700" cy="13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11700" y="1506825"/>
            <a:ext cx="402600" cy="13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339825" y="4319800"/>
            <a:ext cx="4232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삭제하고자 하는 이미지</a:t>
            </a:r>
            <a:r>
              <a:rPr lang="ko" sz="1000"/>
              <a:t>(ex.48_O1.jpg)</a:t>
            </a:r>
            <a:r>
              <a:rPr lang="ko"/>
              <a:t> 클릭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ko"/>
              <a:t>Remove</a:t>
            </a:r>
            <a:r>
              <a:rPr lang="ko"/>
              <a:t> 버튼 클릭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ko"/>
              <a:t>OK</a:t>
            </a:r>
            <a:r>
              <a:rPr lang="ko"/>
              <a:t> 버튼 클릭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 b="0" l="0" r="0" t="10096"/>
          <a:stretch/>
        </p:blipFill>
        <p:spPr>
          <a:xfrm>
            <a:off x="5125479" y="1274564"/>
            <a:ext cx="3833821" cy="2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358250" y="184777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81350" y="136730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3008850" y="284495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5387025" y="2081175"/>
            <a:ext cx="33048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5292525" y="451867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Knee OA 게시판에서도 삭제된 것 확인 가능</a:t>
            </a:r>
            <a:endParaRPr/>
          </a:p>
        </p:txBody>
      </p:sp>
      <p:cxnSp>
        <p:nvCxnSpPr>
          <p:cNvPr id="249" name="Google Shape;249;p29"/>
          <p:cNvCxnSpPr>
            <a:stCxn id="247" idx="2"/>
            <a:endCxn id="248" idx="0"/>
          </p:cNvCxnSpPr>
          <p:nvPr/>
        </p:nvCxnSpPr>
        <p:spPr>
          <a:xfrm>
            <a:off x="7039425" y="2334975"/>
            <a:ext cx="0" cy="218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9"/>
          <p:cNvSpPr txBox="1"/>
          <p:nvPr/>
        </p:nvSpPr>
        <p:spPr>
          <a:xfrm>
            <a:off x="3584825" y="4677200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Save Project</a:t>
            </a:r>
            <a:r>
              <a:rPr lang="ko">
                <a:solidFill>
                  <a:srgbClr val="FF0000"/>
                </a:solidFill>
              </a:rPr>
              <a:t> 클릭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51" name="Google Shape;251;p29"/>
          <p:cNvCxnSpPr/>
          <p:nvPr/>
        </p:nvCxnSpPr>
        <p:spPr>
          <a:xfrm>
            <a:off x="3694000" y="4724400"/>
            <a:ext cx="1510500" cy="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311700" y="29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프로젝트 삭제시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311700" y="1195650"/>
            <a:ext cx="4589024" cy="280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10554"/>
          <a:stretch/>
        </p:blipFill>
        <p:spPr>
          <a:xfrm>
            <a:off x="5432900" y="414675"/>
            <a:ext cx="3113475" cy="1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5">
            <a:alphaModFix/>
          </a:blip>
          <a:srcRect b="0" l="0" r="0" t="10321"/>
          <a:stretch/>
        </p:blipFill>
        <p:spPr>
          <a:xfrm>
            <a:off x="5432900" y="2694627"/>
            <a:ext cx="3113475" cy="189239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4125425" y="2627000"/>
            <a:ext cx="496500" cy="27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5648625" y="1062875"/>
            <a:ext cx="2679300" cy="27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0"/>
          <p:cNvCxnSpPr/>
          <p:nvPr/>
        </p:nvCxnSpPr>
        <p:spPr>
          <a:xfrm>
            <a:off x="7066375" y="2302150"/>
            <a:ext cx="0" cy="41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0"/>
          <p:cNvSpPr txBox="1"/>
          <p:nvPr/>
        </p:nvSpPr>
        <p:spPr>
          <a:xfrm>
            <a:off x="618825" y="1972000"/>
            <a:ext cx="327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✓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352913" y="4064600"/>
            <a:ext cx="4506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삭제하려는 프로젝트에 체크박스 표시 -&gt; DELETE 버튼 클릭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=&gt; </a:t>
            </a:r>
            <a:r>
              <a:rPr b="1" lang="ko" sz="1200"/>
              <a:t>Project</a:t>
            </a:r>
            <a:r>
              <a:rPr lang="ko" sz="1200"/>
              <a:t> </a:t>
            </a:r>
            <a:r>
              <a:rPr b="1" lang="ko" sz="1200"/>
              <a:t>게시판</a:t>
            </a:r>
            <a:r>
              <a:rPr lang="ko" sz="1200"/>
              <a:t>과 해당 </a:t>
            </a:r>
            <a:r>
              <a:rPr b="1" lang="ko" sz="1200"/>
              <a:t>project type 게시판</a:t>
            </a:r>
            <a:r>
              <a:rPr lang="ko" sz="1200"/>
              <a:t>에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삭제한 프로젝트의 이미지들 자동 삭제</a:t>
            </a:r>
            <a:endParaRPr sz="1200"/>
          </a:p>
        </p:txBody>
      </p:sp>
      <p:sp>
        <p:nvSpPr>
          <p:cNvPr id="265" name="Google Shape;265;p30"/>
          <p:cNvSpPr/>
          <p:nvPr/>
        </p:nvSpPr>
        <p:spPr>
          <a:xfrm>
            <a:off x="618825" y="2129700"/>
            <a:ext cx="39531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11700" y="35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5.주요 단축키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475" y="1060700"/>
            <a:ext cx="1125325" cy="40794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4464100" y="1060700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1px씩 이동 </a:t>
            </a:r>
            <a:endParaRPr sz="1200"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75" y="1589901"/>
            <a:ext cx="370175" cy="10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4508750" y="1560800"/>
            <a:ext cx="38364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복사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붙여넣기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삭제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브라우저창 확대/축소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이전/다음 이미지로 이동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이미지 확대/축소/원위치</a:t>
            </a:r>
            <a:endParaRPr sz="1200"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475" y="2897426"/>
            <a:ext cx="992747" cy="33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0475" y="3431344"/>
            <a:ext cx="740353" cy="61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5039125" y="439877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그 외 단축키 : 좌측 하단 Keyboard Shortcuts 참조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688" y="20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본인 계정으로 로그인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</a:t>
            </a:r>
            <a:r>
              <a:rPr lang="ko" sz="1100" u="sng">
                <a:solidFill>
                  <a:schemeClr val="hlink"/>
                </a:solidFill>
                <a:hlinkClick r:id="rId3"/>
              </a:rPr>
              <a:t>http://59.13.125.147:29188</a:t>
            </a:r>
            <a:r>
              <a:rPr lang="ko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(ID : </a:t>
            </a:r>
            <a:r>
              <a:rPr lang="ko" sz="1400" u="sng">
                <a:solidFill>
                  <a:schemeClr val="hlink"/>
                </a:solidFill>
                <a:hlinkClick r:id="rId4"/>
              </a:rPr>
              <a:t>as@as.com</a:t>
            </a:r>
            <a:r>
              <a:rPr lang="ko" sz="1400"/>
              <a:t>  Password : 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798" y="1314750"/>
            <a:ext cx="6130425" cy="35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10506"/>
          <a:stretch/>
        </p:blipFill>
        <p:spPr>
          <a:xfrm>
            <a:off x="475175" y="803575"/>
            <a:ext cx="6508875" cy="330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63903" l="5905" r="84315" t="16284"/>
          <a:stretch/>
        </p:blipFill>
        <p:spPr>
          <a:xfrm>
            <a:off x="900050" y="3839250"/>
            <a:ext cx="973262" cy="11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900050" y="3839175"/>
            <a:ext cx="973200" cy="11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9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새 프로젝트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82600" y="1410975"/>
            <a:ext cx="6732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019175" y="4327175"/>
            <a:ext cx="7002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</a:t>
            </a:r>
            <a:r>
              <a:rPr b="1" lang="ko"/>
              <a:t> New Project </a:t>
            </a:r>
            <a:r>
              <a:rPr lang="ko"/>
              <a:t>클릭  </a:t>
            </a:r>
            <a:r>
              <a:rPr lang="ko">
                <a:solidFill>
                  <a:schemeClr val="dk1"/>
                </a:solidFill>
              </a:rPr>
              <a:t>→</a:t>
            </a:r>
            <a:r>
              <a:rPr lang="ko"/>
              <a:t>  </a:t>
            </a:r>
            <a:r>
              <a:rPr lang="ko">
                <a:solidFill>
                  <a:schemeClr val="dk1"/>
                </a:solidFill>
              </a:rPr>
              <a:t>2)</a:t>
            </a:r>
            <a:r>
              <a:rPr b="1" lang="ko">
                <a:solidFill>
                  <a:schemeClr val="dk1"/>
                </a:solidFill>
              </a:rPr>
              <a:t> </a:t>
            </a:r>
            <a:r>
              <a:rPr b="1" i="1" lang="ko">
                <a:solidFill>
                  <a:schemeClr val="dk1"/>
                </a:solidFill>
              </a:rPr>
              <a:t>KL Grade</a:t>
            </a:r>
            <a:r>
              <a:rPr lang="ko">
                <a:solidFill>
                  <a:schemeClr val="dk1"/>
                </a:solidFill>
              </a:rPr>
              <a:t> 클릭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>
            <a:stCxn id="69" idx="2"/>
            <a:endCxn id="66" idx="0"/>
          </p:cNvCxnSpPr>
          <p:nvPr/>
        </p:nvCxnSpPr>
        <p:spPr>
          <a:xfrm>
            <a:off x="1119200" y="1686975"/>
            <a:ext cx="267600" cy="215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5"/>
          <p:cNvSpPr/>
          <p:nvPr/>
        </p:nvSpPr>
        <p:spPr>
          <a:xfrm>
            <a:off x="5387050" y="822575"/>
            <a:ext cx="9273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>
            <a:stCxn id="72" idx="2"/>
          </p:cNvCxnSpPr>
          <p:nvPr/>
        </p:nvCxnSpPr>
        <p:spPr>
          <a:xfrm>
            <a:off x="5850700" y="1098575"/>
            <a:ext cx="1288500" cy="21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>
            <a:off x="7238775" y="1152125"/>
            <a:ext cx="34938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 </a:t>
            </a:r>
            <a:r>
              <a:rPr i="1" lang="ko" sz="1200"/>
              <a:t>각 프로젝트 유형별로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이미지 리스트와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속성 보기 가능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5" name="Google Shape;75;p15"/>
          <p:cNvSpPr/>
          <p:nvPr/>
        </p:nvSpPr>
        <p:spPr>
          <a:xfrm>
            <a:off x="1050075" y="4645175"/>
            <a:ext cx="606000" cy="17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10394"/>
          <a:stretch/>
        </p:blipFill>
        <p:spPr>
          <a:xfrm>
            <a:off x="1334375" y="906750"/>
            <a:ext cx="6475251" cy="32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4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 새 프로젝트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 flipH="1">
            <a:off x="2524950" y="4389325"/>
            <a:ext cx="4094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 프로젝트 화면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0452"/>
            <a:ext cx="5576800" cy="38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11700" y="18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</a:rPr>
              <a:t>3-2.새 프로젝트에 이미지 파일 추가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168525" y="1048850"/>
            <a:ext cx="28419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1) Add Files 클릭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000000"/>
                </a:solidFill>
              </a:rPr>
              <a:t>          ↓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2)</a:t>
            </a:r>
            <a:r>
              <a:rPr lang="ko"/>
              <a:t>원하는 디렉토리에서 프로젝트에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추가할 이미지 파일들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(한번에 한 폴더 내에서만 선택 가능)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highlight>
                  <a:srgbClr val="FFFFFF"/>
                </a:highlight>
              </a:rPr>
              <a:t>*파일 다중 선택 : </a:t>
            </a:r>
            <a:r>
              <a:rPr lang="ko" sz="1100">
                <a:solidFill>
                  <a:srgbClr val="000000"/>
                </a:solidFill>
                <a:highlight>
                  <a:srgbClr val="F2F2F2"/>
                </a:highlight>
              </a:rPr>
              <a:t>Shift</a:t>
            </a:r>
            <a:r>
              <a:rPr lang="ko" sz="11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ko" sz="1100"/>
              <a:t>+ 파일명 클릭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*전체 선택 : </a:t>
            </a:r>
            <a:r>
              <a:rPr lang="ko" sz="11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ko" sz="1100">
                <a:solidFill>
                  <a:srgbClr val="000000"/>
                </a:solidFill>
                <a:highlight>
                  <a:srgbClr val="F2F2F2"/>
                </a:highlight>
              </a:rPr>
              <a:t>Ctrl + A</a:t>
            </a:r>
            <a:r>
              <a:rPr lang="ko" sz="1200">
                <a:solidFill>
                  <a:srgbClr val="000000"/>
                </a:solidFill>
              </a:rPr>
              <a:t>   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</a:rPr>
              <a:t>          ↓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000000"/>
                </a:solidFill>
              </a:rPr>
              <a:t>3) Open 클릭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</a:t>
            </a:r>
            <a:r>
              <a:rPr b="1" lang="ko" sz="1100"/>
              <a:t>*Remove</a:t>
            </a:r>
            <a:r>
              <a:rPr lang="ko" sz="1100"/>
              <a:t> -&gt;선택한 이미지 삭제)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(*</a:t>
            </a:r>
            <a:r>
              <a:rPr b="1" lang="ko" sz="1100"/>
              <a:t>Zoom In, Zoom Out</a:t>
            </a:r>
            <a:r>
              <a:rPr lang="ko" sz="1100"/>
              <a:t> -&gt;이미지 확대/축소)</a:t>
            </a:r>
            <a:endParaRPr sz="1100"/>
          </a:p>
        </p:txBody>
      </p:sp>
      <p:sp>
        <p:nvSpPr>
          <p:cNvPr id="90" name="Google Shape;90;p17"/>
          <p:cNvSpPr txBox="1"/>
          <p:nvPr/>
        </p:nvSpPr>
        <p:spPr>
          <a:xfrm>
            <a:off x="6168525" y="40564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* </a:t>
            </a:r>
            <a:r>
              <a:rPr lang="ko" sz="1200"/>
              <a:t> .jpg  .jpeg  .png  .bmp 확장자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파일만 선택 가능</a:t>
            </a:r>
            <a:endParaRPr sz="1200"/>
          </a:p>
        </p:txBody>
      </p:sp>
      <p:sp>
        <p:nvSpPr>
          <p:cNvPr id="91" name="Google Shape;91;p17"/>
          <p:cNvSpPr/>
          <p:nvPr/>
        </p:nvSpPr>
        <p:spPr>
          <a:xfrm>
            <a:off x="321450" y="2411950"/>
            <a:ext cx="3357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63269" y="2419750"/>
            <a:ext cx="303600" cy="17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79825" y="2590579"/>
            <a:ext cx="848100" cy="22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5466200" y="1457000"/>
            <a:ext cx="3036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13125" y="2149225"/>
            <a:ext cx="335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192525" y="187562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324250" y="120372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50" y="989975"/>
            <a:ext cx="4280401" cy="337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29675" y="407200"/>
            <a:ext cx="8470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* 이미지 파일명이 </a:t>
            </a:r>
            <a:r>
              <a:rPr b="1" lang="ko">
                <a:solidFill>
                  <a:srgbClr val="FF0000"/>
                </a:solidFill>
                <a:highlight>
                  <a:srgbClr val="F8F8F8"/>
                </a:highlight>
              </a:rPr>
              <a:t>[study식별번호]_[촬영방향][번호] (ex.32_A1) 규칙을 따르지 않는 경우 추가되지 않습니다.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22375" y="449222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올바른 이미지 파일명으로 업로드한 경우</a:t>
            </a:r>
            <a:endParaRPr sz="1200"/>
          </a:p>
        </p:txBody>
      </p:sp>
      <p:sp>
        <p:nvSpPr>
          <p:cNvPr id="105" name="Google Shape;105;p18"/>
          <p:cNvSpPr txBox="1"/>
          <p:nvPr/>
        </p:nvSpPr>
        <p:spPr>
          <a:xfrm>
            <a:off x="4481588" y="4451325"/>
            <a:ext cx="428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잘못된 이미지 파일명으로 업로드한 경우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-&gt; 경고창 표시, 이미지 파일이 업로드 되지 않음</a:t>
            </a:r>
            <a:endParaRPr sz="1200"/>
          </a:p>
        </p:txBody>
      </p:sp>
      <p:sp>
        <p:nvSpPr>
          <p:cNvPr id="106" name="Google Shape;106;p18"/>
          <p:cNvSpPr/>
          <p:nvPr/>
        </p:nvSpPr>
        <p:spPr>
          <a:xfrm>
            <a:off x="6787375" y="953000"/>
            <a:ext cx="1884600" cy="74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25" y="984463"/>
            <a:ext cx="3856193" cy="3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220" l="3385" r="49654" t="9028"/>
          <a:stretch/>
        </p:blipFill>
        <p:spPr>
          <a:xfrm>
            <a:off x="455050" y="742425"/>
            <a:ext cx="3896957" cy="41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b="1" lang="ko"/>
              <a:t>Labeling</a:t>
            </a:r>
            <a:r>
              <a:rPr lang="ko"/>
              <a:t> - Osteophytes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5087725" y="972363"/>
            <a:ext cx="42855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원하는 부위를 마우스로 드래그하여 사각형을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그린 후 해당하는 곳의 속성에 해당되는 값을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FF0000"/>
                </a:solidFill>
              </a:rPr>
              <a:t>(* 라벨링 후 값을 선택하지 않으면 프로젝트 저장이 </a:t>
            </a:r>
            <a:endParaRPr i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FF0000"/>
                </a:solidFill>
              </a:rPr>
              <a:t>불가하므로 반드시 </a:t>
            </a:r>
            <a:r>
              <a:rPr b="1" i="1" lang="ko" sz="1200">
                <a:solidFill>
                  <a:srgbClr val="FF0000"/>
                </a:solidFill>
              </a:rPr>
              <a:t>값을 선택</a:t>
            </a:r>
            <a:r>
              <a:rPr i="1" lang="ko" sz="1200">
                <a:solidFill>
                  <a:srgbClr val="FF0000"/>
                </a:solidFill>
              </a:rPr>
              <a:t>한 후 저장하여</a:t>
            </a:r>
            <a:r>
              <a:rPr i="1" lang="ko" sz="1200">
                <a:solidFill>
                  <a:srgbClr val="FF0000"/>
                </a:solidFill>
              </a:rPr>
              <a:t> 주시기 바랍니</a:t>
            </a:r>
            <a:r>
              <a:rPr i="1" lang="ko" sz="1200">
                <a:solidFill>
                  <a:srgbClr val="FF0000"/>
                </a:solidFill>
              </a:rPr>
              <a:t>다.)</a:t>
            </a:r>
            <a:endParaRPr i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9"/>
          <p:cNvCxnSpPr>
            <a:endCxn id="116" idx="1"/>
          </p:cNvCxnSpPr>
          <p:nvPr/>
        </p:nvCxnSpPr>
        <p:spPr>
          <a:xfrm flipH="1" rot="10800000">
            <a:off x="2681125" y="2106175"/>
            <a:ext cx="2406600" cy="56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5087600" y="20426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구역 클릭 후 위치, 크기 수정 가능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5087725" y="80612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1)</a:t>
            </a:r>
            <a:endParaRPr b="1" sz="1000"/>
          </a:p>
        </p:txBody>
      </p:sp>
      <p:sp>
        <p:nvSpPr>
          <p:cNvPr id="116" name="Google Shape;116;p19"/>
          <p:cNvSpPr txBox="1"/>
          <p:nvPr/>
        </p:nvSpPr>
        <p:spPr>
          <a:xfrm>
            <a:off x="5087725" y="190232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2)</a:t>
            </a:r>
            <a:endParaRPr b="1" sz="1000"/>
          </a:p>
        </p:txBody>
      </p:sp>
      <p:cxnSp>
        <p:nvCxnSpPr>
          <p:cNvPr id="119" name="Google Shape;119;p19"/>
          <p:cNvCxnSpPr>
            <a:stCxn id="120" idx="0"/>
            <a:endCxn id="118" idx="1"/>
          </p:cNvCxnSpPr>
          <p:nvPr/>
        </p:nvCxnSpPr>
        <p:spPr>
          <a:xfrm flipH="1" rot="10800000">
            <a:off x="3105625" y="1010125"/>
            <a:ext cx="1982100" cy="180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9"/>
          <p:cNvSpPr/>
          <p:nvPr/>
        </p:nvSpPr>
        <p:spPr>
          <a:xfrm>
            <a:off x="2680975" y="2818525"/>
            <a:ext cx="8493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75" y="2536100"/>
            <a:ext cx="1972775" cy="15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6200" y="2536100"/>
            <a:ext cx="1731842" cy="15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4811000" y="4221500"/>
            <a:ext cx="42855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 구역이 클릭되지 않은 상태일 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키보드 ↑ (화살표 위 방향) 클릭하면 사각형 그린 순서와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해당 구역의 </a:t>
            </a:r>
            <a:r>
              <a:rPr lang="ko" sz="1200">
                <a:solidFill>
                  <a:schemeClr val="dk1"/>
                </a:solidFill>
              </a:rPr>
              <a:t>Osteophytes</a:t>
            </a:r>
            <a:r>
              <a:rPr lang="ko" sz="1200"/>
              <a:t>값 번갈아 보기 가능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77" y="742425"/>
            <a:ext cx="3967101" cy="43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1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b="1" lang="ko"/>
              <a:t>File Annotation</a:t>
            </a:r>
            <a:r>
              <a:rPr lang="ko"/>
              <a:t> 입력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6065575" y="16566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5459050" y="117137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823400" y="959011"/>
            <a:ext cx="4008900" cy="30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Toggle Annotation Editor</a:t>
            </a:r>
            <a:r>
              <a:rPr lang="ko"/>
              <a:t> 혹은 </a:t>
            </a:r>
            <a:r>
              <a:rPr b="1" lang="ko">
                <a:solidFill>
                  <a:srgbClr val="0000FF"/>
                </a:solidFill>
              </a:rPr>
              <a:t>스페이스바</a:t>
            </a:r>
            <a:r>
              <a:rPr lang="ko"/>
              <a:t> 클릭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↓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File Annotation에서 해당 이미지의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dk1"/>
                </a:solidFill>
              </a:rPr>
              <a:t>KL-grade, Sclerosis, Joint Space Width 선택</a:t>
            </a:r>
            <a:r>
              <a:rPr lang="ko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dk1"/>
                </a:solidFill>
              </a:rPr>
              <a:t>(* KL-grade, Sclerosis, Joint Space Width는 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dk1"/>
                </a:solidFill>
              </a:rPr>
              <a:t>age나 gender처럼 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dk1"/>
                </a:solidFill>
              </a:rPr>
              <a:t>같은 프로젝트 내 같은 study 번호여도 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dk1"/>
                </a:solidFill>
              </a:rPr>
              <a:t>선택하지 않으면 자동으로 추가되지 않습니다.)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gender, age도 원할시 입력 가능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(</a:t>
            </a:r>
            <a:r>
              <a:rPr i="1" lang="ko" sz="1100">
                <a:solidFill>
                  <a:srgbClr val="FF0000"/>
                </a:solidFill>
              </a:rPr>
              <a:t>입력하지 않을 시</a:t>
            </a:r>
            <a:endParaRPr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KL-grade, Sclerosis, Joint Space WIdth</a:t>
            </a:r>
            <a:r>
              <a:rPr i="1" lang="ko" sz="1100">
                <a:solidFill>
                  <a:srgbClr val="FF0000"/>
                </a:solidFill>
              </a:rPr>
              <a:t>는</a:t>
            </a:r>
            <a:r>
              <a:rPr b="1" i="1" lang="ko" sz="1100">
                <a:solidFill>
                  <a:srgbClr val="FF0000"/>
                </a:solidFill>
              </a:rPr>
              <a:t> None,</a:t>
            </a:r>
            <a:endParaRPr b="1"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ages</a:t>
            </a:r>
            <a:r>
              <a:rPr i="1" lang="ko" sz="1100">
                <a:solidFill>
                  <a:srgbClr val="FF0000"/>
                </a:solidFill>
              </a:rPr>
              <a:t>는</a:t>
            </a:r>
            <a:r>
              <a:rPr b="1" i="1" lang="ko" sz="1100">
                <a:solidFill>
                  <a:srgbClr val="FF0000"/>
                </a:solidFill>
              </a:rPr>
              <a:t> -1, gender</a:t>
            </a:r>
            <a:r>
              <a:rPr i="1" lang="ko" sz="1100">
                <a:solidFill>
                  <a:srgbClr val="FF0000"/>
                </a:solidFill>
              </a:rPr>
              <a:t>는</a:t>
            </a:r>
            <a:r>
              <a:rPr b="1" i="1" lang="ko" sz="1100">
                <a:solidFill>
                  <a:srgbClr val="FF0000"/>
                </a:solidFill>
              </a:rPr>
              <a:t> None</a:t>
            </a:r>
            <a:r>
              <a:rPr i="1" lang="ko" sz="1100">
                <a:solidFill>
                  <a:srgbClr val="FF0000"/>
                </a:solidFill>
              </a:rPr>
              <a:t>으로</a:t>
            </a:r>
            <a:r>
              <a:rPr b="1" i="1" lang="ko" sz="1100">
                <a:solidFill>
                  <a:srgbClr val="FF0000"/>
                </a:solidFill>
              </a:rPr>
              <a:t> </a:t>
            </a:r>
            <a:endParaRPr b="1"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자동 저장)</a:t>
            </a:r>
            <a:endParaRPr b="1"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19975" y="2993750"/>
            <a:ext cx="1239000" cy="17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0"/>
          <p:cNvCxnSpPr>
            <a:stCxn id="133" idx="3"/>
          </p:cNvCxnSpPr>
          <p:nvPr/>
        </p:nvCxnSpPr>
        <p:spPr>
          <a:xfrm flipH="1" rot="10800000">
            <a:off x="1758975" y="1220000"/>
            <a:ext cx="3168600" cy="186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0"/>
          <p:cNvSpPr/>
          <p:nvPr/>
        </p:nvSpPr>
        <p:spPr>
          <a:xfrm>
            <a:off x="545000" y="4450225"/>
            <a:ext cx="2621400" cy="63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0"/>
          <p:cNvCxnSpPr/>
          <p:nvPr/>
        </p:nvCxnSpPr>
        <p:spPr>
          <a:xfrm flipH="1" rot="10800000">
            <a:off x="3166400" y="2081225"/>
            <a:ext cx="1977300" cy="275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3184" r="50664" t="9297"/>
          <a:stretch/>
        </p:blipFill>
        <p:spPr>
          <a:xfrm>
            <a:off x="5091425" y="1270625"/>
            <a:ext cx="2994000" cy="33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5091425" y="1270625"/>
            <a:ext cx="2994000" cy="336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877600" y="1270625"/>
            <a:ext cx="3022200" cy="336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3442" r="50656" t="9198"/>
          <a:stretch/>
        </p:blipFill>
        <p:spPr>
          <a:xfrm>
            <a:off x="877563" y="1270625"/>
            <a:ext cx="3022320" cy="33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10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Toggle 클릭시 주의사항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596100" y="673500"/>
            <a:ext cx="7951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Toggle이 클릭 된 상태에서는 </a:t>
            </a:r>
            <a:r>
              <a:rPr lang="ko">
                <a:solidFill>
                  <a:schemeClr val="dk1"/>
                </a:solidFill>
              </a:rPr>
              <a:t>Osteophytes</a:t>
            </a:r>
            <a:r>
              <a:rPr lang="ko"/>
              <a:t>을</a:t>
            </a:r>
            <a:r>
              <a:rPr b="1" lang="ko"/>
              <a:t> 패널 내에서만 선택 가능</a:t>
            </a:r>
            <a:r>
              <a:rPr lang="ko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Toggle이 클릭되지 않은 상태에서는 이미지 내에서 </a:t>
            </a:r>
            <a:r>
              <a:rPr b="1" lang="ko"/>
              <a:t>구역 클릭시 </a:t>
            </a:r>
            <a:r>
              <a:rPr b="1" lang="ko">
                <a:solidFill>
                  <a:schemeClr val="dk1"/>
                </a:solidFill>
              </a:rPr>
              <a:t>Osteophytes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/>
              <a:t>선택 가능</a:t>
            </a:r>
            <a:endParaRPr b="1"/>
          </a:p>
        </p:txBody>
      </p:sp>
      <p:sp>
        <p:nvSpPr>
          <p:cNvPr id="147" name="Google Shape;147;p21"/>
          <p:cNvSpPr txBox="1"/>
          <p:nvPr/>
        </p:nvSpPr>
        <p:spPr>
          <a:xfrm>
            <a:off x="641788" y="46336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toggle 클릭 상태</a:t>
            </a:r>
            <a:endParaRPr sz="1200"/>
          </a:p>
        </p:txBody>
      </p:sp>
      <p:sp>
        <p:nvSpPr>
          <p:cNvPr id="148" name="Google Shape;148;p21"/>
          <p:cNvSpPr txBox="1"/>
          <p:nvPr/>
        </p:nvSpPr>
        <p:spPr>
          <a:xfrm>
            <a:off x="4995613" y="46336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toggle 클릭되지 않은 상태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